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Kanit Light" panose="020B0604020202020204" charset="-34"/>
      <p:regular r:id="rId12"/>
    </p:embeddedFont>
    <p:embeddedFont>
      <p:font typeface="Malgun Gothic" panose="020B0503020000020004" pitchFamily="34" charset="-127"/>
      <p:regular r:id="rId13"/>
      <p:bold r:id="rId14"/>
    </p:embeddedFont>
    <p:embeddedFont>
      <p:font typeface="Martel Sans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76B47C-9537-4E43-92BB-B80266C89A32}" v="1" dt="2025-06-19T14:15:41.511"/>
    <p1510:client id="{9882DE0E-732C-4114-8452-95151D2C14D8}" v="1" dt="2025-06-19T14:13:02.8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sh pareek" userId="8a921e579d97ad75" providerId="LiveId" clId="{7E76B47C-9537-4E43-92BB-B80266C89A32}"/>
    <pc:docChg chg="modSld">
      <pc:chgData name="harsh pareek" userId="8a921e579d97ad75" providerId="LiveId" clId="{7E76B47C-9537-4E43-92BB-B80266C89A32}" dt="2025-06-19T14:15:41.511" v="12"/>
      <pc:docMkLst>
        <pc:docMk/>
      </pc:docMkLst>
      <pc:sldChg chg="modSp mod">
        <pc:chgData name="harsh pareek" userId="8a921e579d97ad75" providerId="LiveId" clId="{7E76B47C-9537-4E43-92BB-B80266C89A32}" dt="2025-06-19T14:15:41.511" v="12"/>
        <pc:sldMkLst>
          <pc:docMk/>
          <pc:sldMk cId="0" sldId="264"/>
        </pc:sldMkLst>
        <pc:spChg chg="mod">
          <ac:chgData name="harsh pareek" userId="8a921e579d97ad75" providerId="LiveId" clId="{7E76B47C-9537-4E43-92BB-B80266C89A32}" dt="2025-06-19T14:15:41.511" v="12"/>
          <ac:spMkLst>
            <pc:docMk/>
            <pc:sldMk cId="0" sldId="264"/>
            <ac:spMk id="9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492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7460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Analysis of Nexus Shopping Centre Annual Report 2025: An Excel-Driven Insight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411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Project by: Harsh Vardhan Pareek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5915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Date: 14-06-2025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27720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Leveraging Microsoft Excel for comprehensive financial and operational insights.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6275070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647DF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07375" y="6407706"/>
            <a:ext cx="13561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8383C"/>
                </a:solidFill>
                <a:latin typeface="Martel Sans Medium" pitchFamily="34" charset="0"/>
                <a:ea typeface="Martel Sans Medium" pitchFamily="34" charset="-122"/>
                <a:cs typeface="Martel Sans Medium" pitchFamily="34" charset="-120"/>
              </a:rPr>
              <a:t>HP</a:t>
            </a:r>
            <a:endParaRPr lang="en-US" sz="750" dirty="0"/>
          </a:p>
        </p:txBody>
      </p:sp>
      <p:sp>
        <p:nvSpPr>
          <p:cNvPr id="9" name="Text 6"/>
          <p:cNvSpPr/>
          <p:nvPr/>
        </p:nvSpPr>
        <p:spPr>
          <a:xfrm>
            <a:off x="1270040" y="6258163"/>
            <a:ext cx="358949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C3249"/>
                </a:solidFill>
                <a:latin typeface="Martel Sans Bold" pitchFamily="34" charset="0"/>
                <a:ea typeface="Martel Sans Bold" pitchFamily="34" charset="-122"/>
                <a:cs typeface="Martel Sans Bold" pitchFamily="34" charset="-120"/>
              </a:rPr>
              <a:t>by Harsh Vardhan Pareek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222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218" y="3443049"/>
            <a:ext cx="7410569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Project Overview &amp; Objectives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90218" y="4487228"/>
            <a:ext cx="13049964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Nexus Shopping Centre aims to create a 2025 annual sales report. This will help them understand customers for 2026 growth.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0218" y="5463421"/>
            <a:ext cx="507921" cy="507921"/>
          </a:xfrm>
          <a:prstGeom prst="roundRect">
            <a:avLst>
              <a:gd name="adj" fmla="val 1867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523881" y="5540931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Gain Insights Into: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23881" y="6028968"/>
            <a:ext cx="5650230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Store performance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523881" y="6469023"/>
            <a:ext cx="5650230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Customer footfall trends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523881" y="6909078"/>
            <a:ext cx="5650230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Occupancy &amp; leasing data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56289" y="5463421"/>
            <a:ext cx="507921" cy="507921"/>
          </a:xfrm>
          <a:prstGeom prst="roundRect">
            <a:avLst>
              <a:gd name="adj" fmla="val 1867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189952" y="5540931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Tools &amp; Goals: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189952" y="6028968"/>
            <a:ext cx="5650230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Microsoft Excel was used for data cleaning, processing, analysis, and visualization.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189952" y="6886575"/>
            <a:ext cx="5650230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Our goal is to provide actionable insights for strategic decisions and future growth.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2551"/>
            <a:ext cx="82410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Methodology &amp; Excel Application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61492"/>
            <a:ext cx="4196358" cy="2555558"/>
          </a:xfrm>
          <a:prstGeom prst="roundRect">
            <a:avLst>
              <a:gd name="adj" fmla="val 372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595926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Pivot Tables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028224" y="4094917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Summarized large datasets efficiently.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28224" y="4956810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Filtered category-wise and time-based trends.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361492"/>
            <a:ext cx="4196358" cy="2555558"/>
          </a:xfrm>
          <a:prstGeom prst="roundRect">
            <a:avLst>
              <a:gd name="adj" fmla="val 372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1396" y="3595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Pivot Charts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51396" y="408634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Visualized performance trends clearly.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451396" y="494823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Compared year-over-year and month-over-month growth.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361492"/>
            <a:ext cx="4196358" cy="2555558"/>
          </a:xfrm>
          <a:prstGeom prst="roundRect">
            <a:avLst>
              <a:gd name="adj" fmla="val 372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74568" y="3595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874568" y="408634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Removed duplicate entries effectively.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874568" y="494823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Handled null values for data integrity.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2294"/>
            <a:ext cx="88193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Sample Questions &amp; Analysis Focus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747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Our analysis focused on key questions to drive insights.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72051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Compare sales and orders using a single chart.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58364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Which month had the highest sales and orders?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4678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Who purchased more: men or women in 2022?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030992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What were the different order statuses in 2022?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072051"/>
            <a:ext cx="624470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List top 10 states contributing to sales.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604855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Relation between age and gender based on orders.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591169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Which channel contributes to maximum sales?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577483"/>
            <a:ext cx="624470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What is the highest selling category?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0249"/>
            <a:ext cx="121752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Sales &amp; Orders – Monthly Trend + Gender Insights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8971" y="2348627"/>
            <a:ext cx="8232458" cy="317551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67011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March saw peak sales and the highest number of orders.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202918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Sales and orders steadily declined from April to November.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73572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Women drove 64% of sales, significantly outperforming men (36%).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493" y="558403"/>
            <a:ext cx="7708463" cy="633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Top Performers &amp; Target Segments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93" y="1724025"/>
            <a:ext cx="4009549" cy="516671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21830" y="1566863"/>
            <a:ext cx="6906578" cy="8105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Maharashtra</a:t>
            </a: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leads sales (~₹3.0M), with </a:t>
            </a:r>
            <a:r>
              <a:rPr lang="en-US" sz="15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Karnataka</a:t>
            </a: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and </a:t>
            </a:r>
            <a:r>
              <a:rPr lang="en-US" sz="15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Uttar Pradesh</a:t>
            </a: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following.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021830" y="2448282"/>
            <a:ext cx="6906578" cy="8105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Tamil Nadu</a:t>
            </a: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and </a:t>
            </a:r>
            <a:r>
              <a:rPr lang="en-US" sz="15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Telangana</a:t>
            </a: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show significant growth potential.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021830" y="3329702"/>
            <a:ext cx="6906578" cy="8105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Adult women (32%) are the top contributors across all segments.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021830" y="4211122"/>
            <a:ext cx="6906578" cy="8105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Men’s sales share remains consistently lower across all age groups.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09493" y="7346752"/>
            <a:ext cx="13211413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1991" y="543639"/>
            <a:ext cx="7780734" cy="617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Order Fulfillment &amp; Channel Insights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991" y="1680448"/>
            <a:ext cx="4426625" cy="578346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63922" y="1527215"/>
            <a:ext cx="6382107" cy="790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92% of orders were delivered, showing strong efficiency.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563922" y="2387203"/>
            <a:ext cx="6382107" cy="790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Low dissatisfaction is indicated by only 3% returned, 2% refunded, and 3% cancelled.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563922" y="3247192"/>
            <a:ext cx="6382107" cy="790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Amazon leads in orders (35%), followed by Myntra (23%) and Flipkart (17%).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63922" y="4107180"/>
            <a:ext cx="6382107" cy="395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Ajio, Meesho, and Naali account for smaller shares,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563922" y="4571762"/>
            <a:ext cx="6382107" cy="395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around 5–6% each.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2681" y="388263"/>
            <a:ext cx="6592372" cy="439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 Strategic Insights &amp; Recommendations</a:t>
            </a:r>
            <a:endParaRPr lang="en-US" sz="2750" dirty="0"/>
          </a:p>
        </p:txBody>
      </p:sp>
      <p:sp>
        <p:nvSpPr>
          <p:cNvPr id="3" name="Shape 1"/>
          <p:cNvSpPr/>
          <p:nvPr/>
        </p:nvSpPr>
        <p:spPr>
          <a:xfrm>
            <a:off x="492681" y="1109663"/>
            <a:ext cx="316706" cy="316706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5485" y="1136035"/>
            <a:ext cx="211098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950119" y="1158002"/>
            <a:ext cx="1759863" cy="219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Sales &amp; Orders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950119" y="1462326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Sales peaked in March, declining afterward.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950119" y="1771888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Recommendation: Boost retention with loyalty offers and seasonal campaigns.</a:t>
            </a:r>
            <a:endParaRPr lang="en-US" sz="1100" dirty="0"/>
          </a:p>
        </p:txBody>
      </p:sp>
      <p:sp>
        <p:nvSpPr>
          <p:cNvPr id="8" name="Shape 6"/>
          <p:cNvSpPr/>
          <p:nvPr/>
        </p:nvSpPr>
        <p:spPr>
          <a:xfrm>
            <a:off x="492681" y="2278499"/>
            <a:ext cx="316706" cy="316706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45485" y="2304871"/>
            <a:ext cx="211098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950119" y="2326838"/>
            <a:ext cx="1759863" cy="219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Gender Insights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950119" y="2631162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Women, especially adult women, drive 64% of sales.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950119" y="2940725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Recommendation: Focus on women-centric marketing and festive promotions.</a:t>
            </a:r>
            <a:endParaRPr lang="en-US" sz="1100" dirty="0"/>
          </a:p>
        </p:txBody>
      </p:sp>
      <p:sp>
        <p:nvSpPr>
          <p:cNvPr id="13" name="Shape 11"/>
          <p:cNvSpPr/>
          <p:nvPr/>
        </p:nvSpPr>
        <p:spPr>
          <a:xfrm>
            <a:off x="492681" y="3447336"/>
            <a:ext cx="316706" cy="316706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545485" y="3473708"/>
            <a:ext cx="211098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950119" y="3495675"/>
            <a:ext cx="1759863" cy="219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Top States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950119" y="3799999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Maharashtra, Karnataka, and UP lead in sales.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950119" y="4109561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Recommendation: Invest more in top states, expand in lower-performing regions.</a:t>
            </a:r>
            <a:endParaRPr lang="en-US" sz="1100" dirty="0"/>
          </a:p>
        </p:txBody>
      </p:sp>
      <p:sp>
        <p:nvSpPr>
          <p:cNvPr id="18" name="Shape 16"/>
          <p:cNvSpPr/>
          <p:nvPr/>
        </p:nvSpPr>
        <p:spPr>
          <a:xfrm>
            <a:off x="492681" y="4616172"/>
            <a:ext cx="316706" cy="316706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545485" y="4642545"/>
            <a:ext cx="211098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950119" y="4664512"/>
            <a:ext cx="1759863" cy="219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Age Group Targeting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950119" y="4968835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Adults are the top buyers, particularly women.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950119" y="5278398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Recommendation: Personalize offers by age group; use social media for teens.</a:t>
            </a:r>
            <a:endParaRPr lang="en-US" sz="1100" dirty="0"/>
          </a:p>
        </p:txBody>
      </p:sp>
      <p:sp>
        <p:nvSpPr>
          <p:cNvPr id="23" name="Shape 21"/>
          <p:cNvSpPr/>
          <p:nvPr/>
        </p:nvSpPr>
        <p:spPr>
          <a:xfrm>
            <a:off x="492681" y="5785009"/>
            <a:ext cx="316706" cy="316706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45485" y="5811381"/>
            <a:ext cx="211098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5</a:t>
            </a:r>
            <a:endParaRPr lang="en-US" sz="1650" dirty="0"/>
          </a:p>
        </p:txBody>
      </p:sp>
      <p:sp>
        <p:nvSpPr>
          <p:cNvPr id="25" name="Text 23"/>
          <p:cNvSpPr/>
          <p:nvPr/>
        </p:nvSpPr>
        <p:spPr>
          <a:xfrm>
            <a:off x="950119" y="5833348"/>
            <a:ext cx="1759863" cy="219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Order Fulfillment</a:t>
            </a:r>
            <a:endParaRPr lang="en-US" sz="1350" dirty="0"/>
          </a:p>
        </p:txBody>
      </p:sp>
      <p:sp>
        <p:nvSpPr>
          <p:cNvPr id="26" name="Text 24"/>
          <p:cNvSpPr/>
          <p:nvPr/>
        </p:nvSpPr>
        <p:spPr>
          <a:xfrm>
            <a:off x="950119" y="6137672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92% delivered successfully; low return/cancel rates.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950119" y="6447234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Recommendation: Promote reliable delivery; reduce remaining 8% issues.</a:t>
            </a:r>
            <a:endParaRPr lang="en-US" sz="1100" dirty="0"/>
          </a:p>
        </p:txBody>
      </p:sp>
      <p:sp>
        <p:nvSpPr>
          <p:cNvPr id="28" name="Shape 26"/>
          <p:cNvSpPr/>
          <p:nvPr/>
        </p:nvSpPr>
        <p:spPr>
          <a:xfrm>
            <a:off x="492681" y="6953845"/>
            <a:ext cx="316706" cy="316706"/>
          </a:xfrm>
          <a:prstGeom prst="roundRect">
            <a:avLst>
              <a:gd name="adj" fmla="val 1867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545485" y="6980218"/>
            <a:ext cx="211098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6</a:t>
            </a:r>
            <a:endParaRPr lang="en-US" sz="1650" dirty="0"/>
          </a:p>
        </p:txBody>
      </p:sp>
      <p:sp>
        <p:nvSpPr>
          <p:cNvPr id="30" name="Text 28"/>
          <p:cNvSpPr/>
          <p:nvPr/>
        </p:nvSpPr>
        <p:spPr>
          <a:xfrm>
            <a:off x="950119" y="7002185"/>
            <a:ext cx="1759863" cy="219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Channel Performance</a:t>
            </a:r>
            <a:endParaRPr lang="en-US" sz="1350" dirty="0"/>
          </a:p>
        </p:txBody>
      </p:sp>
      <p:sp>
        <p:nvSpPr>
          <p:cNvPr id="31" name="Text 29"/>
          <p:cNvSpPr/>
          <p:nvPr/>
        </p:nvSpPr>
        <p:spPr>
          <a:xfrm>
            <a:off x="950119" y="7306508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Amazon (35%) and Myntra (23%) dominate.</a:t>
            </a:r>
            <a:endParaRPr lang="en-US" sz="1100" dirty="0"/>
          </a:p>
        </p:txBody>
      </p:sp>
      <p:sp>
        <p:nvSpPr>
          <p:cNvPr id="32" name="Text 30"/>
          <p:cNvSpPr/>
          <p:nvPr/>
        </p:nvSpPr>
        <p:spPr>
          <a:xfrm>
            <a:off x="950119" y="7616071"/>
            <a:ext cx="13187601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Recommendation: Prioritize top channels; optimize weaker platforms.</a:t>
            </a:r>
            <a:endParaRPr lang="en-US" sz="11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3595"/>
            <a:ext cx="111025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CONCLUSION AND PROJECT LINK TO GITHUB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060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Adult women are the highest contributing customer segment.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240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Amazon and Myntra are the top-performing platforms.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4210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Maharashtra, Karnataka, and Uttar Pradesh lead in sales performance.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601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 delivery success rate of 92% indicates strong operations.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782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Growth potential exists in underperforming regions and platforms.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962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Data-driven strategies can enhance customer retention and sales.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1432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50"/>
              </a:lnSpc>
            </a:pPr>
            <a:r>
              <a:rPr lang="en-US" sz="2200" b="1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GitHub Project Link</a:t>
            </a:r>
            <a:r>
              <a:rPr lang="en-US" sz="22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: https://github.com/harsh187analysis/Nexus_Store_Excel_Analysis/tree/main</a:t>
            </a:r>
            <a:endParaRPr lang="en-US" sz="2200" dirty="0">
              <a:solidFill>
                <a:srgbClr val="2C3249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Martel Sans" pitchFamily="34" charset="-120"/>
            </a:endParaRPr>
          </a:p>
          <a:p>
            <a:pPr>
              <a:lnSpc>
                <a:spcPts val="3550"/>
              </a:lnSpc>
            </a:pP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67229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652</Words>
  <Application>Microsoft Office PowerPoint</Application>
  <PresentationFormat>Custom</PresentationFormat>
  <Paragraphs>92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Martel Sans Bold</vt:lpstr>
      <vt:lpstr>Arial</vt:lpstr>
      <vt:lpstr>Malgun Gothic</vt:lpstr>
      <vt:lpstr>Martel Sans Medium</vt:lpstr>
      <vt:lpstr>Kanit Light</vt:lpstr>
      <vt:lpstr>Martel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harsh pareek</dc:creator>
  <cp:lastModifiedBy>harsh pareek</cp:lastModifiedBy>
  <cp:revision>3</cp:revision>
  <dcterms:created xsi:type="dcterms:W3CDTF">2025-06-19T12:54:10Z</dcterms:created>
  <dcterms:modified xsi:type="dcterms:W3CDTF">2025-06-19T14:15:51Z</dcterms:modified>
</cp:coreProperties>
</file>